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57" r:id="rId2"/>
    <p:sldId id="270" r:id="rId3"/>
    <p:sldId id="265" r:id="rId4"/>
    <p:sldId id="267" r:id="rId5"/>
    <p:sldId id="266" r:id="rId6"/>
    <p:sldId id="278" r:id="rId7"/>
    <p:sldId id="271" r:id="rId8"/>
    <p:sldId id="272" r:id="rId9"/>
    <p:sldId id="274" r:id="rId10"/>
    <p:sldId id="282" r:id="rId11"/>
    <p:sldId id="280" r:id="rId12"/>
    <p:sldId id="281" r:id="rId13"/>
    <p:sldId id="275" r:id="rId14"/>
    <p:sldId id="276" r:id="rId15"/>
    <p:sldId id="277" r:id="rId16"/>
    <p:sldId id="268" r:id="rId17"/>
    <p:sldId id="273" r:id="rId18"/>
    <p:sldId id="269" r:id="rId19"/>
    <p:sldId id="279" r:id="rId20"/>
    <p:sldId id="263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65"/>
  </p:normalViewPr>
  <p:slideViewPr>
    <p:cSldViewPr snapToGrid="0" snapToObjects="1">
      <p:cViewPr varScale="1">
        <p:scale>
          <a:sx n="82" d="100"/>
          <a:sy n="82" d="100"/>
        </p:scale>
        <p:origin x="691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37AA7D-FC0C-9542-81C0-466F85EF7BE3}" type="datetimeFigureOut">
              <a:rPr lang="en-US" smtClean="0"/>
              <a:t>5/29/2018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C2EC1A-0DC2-F845-9D5E-A8962F0D7F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6493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C2EC1A-0DC2-F845-9D5E-A8962F0D7F0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3845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CA6D5-71D9-4D77-8733-A082675BD64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1223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B977A-BBCB-2740-BDA1-D1C3E7F134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F9E1A8-315E-3E45-9BFB-304C9BCE39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DCCAF5-5DB9-314A-8C45-E88CA4695A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40C95-34A6-734C-811E-C0E749BEAE1E}" type="datetimeFigureOut">
              <a:rPr lang="en-US" smtClean="0"/>
              <a:t>5/29/2018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9AFEA6-2A01-5B42-A055-4D0059C7FF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A5BF5B-28E0-DA44-8094-4775D29AC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484D5-1142-0040-8C75-226FA9616E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5255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07B688-6366-0C4D-892B-D13E67979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AF89A2C-2113-A549-8232-59E3F02C3B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F5E4EA-9848-8C4D-97A7-210D72FADA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40C95-34A6-734C-811E-C0E749BEAE1E}" type="datetimeFigureOut">
              <a:rPr lang="en-US" smtClean="0"/>
              <a:t>5/29/2018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AF995B-690A-0F43-9664-76B5FD4DB2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610026-2448-A744-87B5-30F2C35E56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484D5-1142-0040-8C75-226FA9616E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41113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052D21A-ED7E-A848-B62C-1EFC7833044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D70CDB-DF03-EB47-B2EF-5332829AE0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3F2C62-3B35-F847-8DC4-0444742DC5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40C95-34A6-734C-811E-C0E749BEAE1E}" type="datetimeFigureOut">
              <a:rPr lang="en-US" smtClean="0"/>
              <a:t>5/29/2018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06349-84E5-E044-9975-403321B6A6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DE17A9-6A26-C74F-B058-9C1567FA1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484D5-1142-0040-8C75-226FA9616E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2417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ustom Layou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gray">
          <a:xfrm>
            <a:off x="623" y="-1"/>
            <a:ext cx="12191377" cy="558351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03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080" y="61914"/>
            <a:ext cx="11655840" cy="434520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+mn-lt"/>
                <a:cs typeface="MV Boli" panose="02000500030200090000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083045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ECF9CE-D2A4-1148-80BB-4B8088EBAF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343045-574A-9F4F-9479-192C1247F9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5458F7-5A9A-BB47-A6AC-7C468CFFCB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40C95-34A6-734C-811E-C0E749BEAE1E}" type="datetimeFigureOut">
              <a:rPr lang="en-US" smtClean="0"/>
              <a:t>5/29/2018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BAB86A-0354-254C-B7CD-47143E7D70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713F7C-DA52-0740-B131-04B09E40D8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484D5-1142-0040-8C75-226FA9616E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2468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D1FA25-A6F7-9C41-9556-71E60A3677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0CA529-498F-F442-8235-8E629216D5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A82877-42A4-4140-9D35-AD3DEAE9B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40C95-34A6-734C-811E-C0E749BEAE1E}" type="datetimeFigureOut">
              <a:rPr lang="en-US" smtClean="0"/>
              <a:t>5/29/2018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8B06B8-B16F-1948-AAE9-7134A96B6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67FBA6-2EB7-8249-BEBB-2575657F2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484D5-1142-0040-8C75-226FA9616E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7800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9CE56-5BAC-C14F-AEE0-8CAF58579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A81B29-5392-1147-A6E3-A19C9D699C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233529-47E0-F84E-808B-52F4033727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46ECCD-57B7-0547-B7EE-4DC6C2FD13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40C95-34A6-734C-811E-C0E749BEAE1E}" type="datetimeFigureOut">
              <a:rPr lang="en-US" smtClean="0"/>
              <a:t>5/29/2018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9C8052-5B0B-B348-A34E-3243275E54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39F046-3B77-F941-8B34-B17F441AE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484D5-1142-0040-8C75-226FA9616E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5226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9FCF7B-70FD-F34B-A732-576886E64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4C80A2-E4A9-A54A-A8AC-3D28916635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C0D208-C2D3-6541-9F8A-14B59A3D67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E346EAF-EA7B-994F-9495-4EE14A06EB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0ED2DB-2AFC-4743-8256-D2381615CD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C571CB5-7F6C-5243-BC1C-694365896C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40C95-34A6-734C-811E-C0E749BEAE1E}" type="datetimeFigureOut">
              <a:rPr lang="en-US" smtClean="0"/>
              <a:t>5/29/2018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6BEED1D-DA2D-B045-BB98-9E78D35F9F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B3247B4-A068-254D-A151-F3CD9EB6B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484D5-1142-0040-8C75-226FA9616E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9700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47E20B-067D-2848-97EA-CA2F5950EE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2703C34-2987-1642-989F-DFF90FE4F6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40C95-34A6-734C-811E-C0E749BEAE1E}" type="datetimeFigureOut">
              <a:rPr lang="en-US" smtClean="0"/>
              <a:t>5/29/2018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924DEC-6444-B445-BA00-6F2199DDD6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876EFB-8599-8C4F-8BEF-0101ACC152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484D5-1142-0040-8C75-226FA9616E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1272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CF7C7E3-9296-BB42-8EFA-7DEDB60DE1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40C95-34A6-734C-811E-C0E749BEAE1E}" type="datetimeFigureOut">
              <a:rPr lang="en-US" smtClean="0"/>
              <a:t>5/29/2018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F919FD4-EA3B-4C4F-B620-1001426381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EFB6D9-C771-AA4C-9AF5-22D4F1D8F3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484D5-1142-0040-8C75-226FA9616E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8375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A8B566-D668-9A46-AABA-D6E599AD3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1D5A2C-BC2C-BA43-976A-A4FA0D4D23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5AF715-4053-DA4C-8A30-0703274D0E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766889-939D-E84C-818C-D59589B842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40C95-34A6-734C-811E-C0E749BEAE1E}" type="datetimeFigureOut">
              <a:rPr lang="en-US" smtClean="0"/>
              <a:t>5/29/2018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D08EFC-F2C2-7840-9B9B-559E48E7F6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4961D4-6E52-2240-BBA0-8C90711D91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484D5-1142-0040-8C75-226FA9616E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4346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EE9434-DB1D-ED4C-8FDB-17F9D39868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0A4317C-EC8B-D645-818E-B4C07D9EB5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2AC5D4-8F98-F746-BF68-E535719F61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921FF9-98BC-8649-891B-B5EBCBF445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40C95-34A6-734C-811E-C0E749BEAE1E}" type="datetimeFigureOut">
              <a:rPr lang="en-US" smtClean="0"/>
              <a:t>5/29/2018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947D3B-DC4A-9A41-A3F3-A9F6F2C3A8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3C2815-A897-9540-9628-17B77505B4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484D5-1142-0040-8C75-226FA9616E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2253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E080B71-C4FE-4D48-842F-D60219C0A3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BBDDEF-4925-C24C-BF06-CD0996EB04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80CB21-0DF3-CD4A-B09E-69ECEA1526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440C95-34A6-734C-811E-C0E749BEAE1E}" type="datetimeFigureOut">
              <a:rPr lang="en-US" smtClean="0"/>
              <a:t>5/29/2018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B4EA46-2316-0C4B-BFC8-8C97293948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86B8A5-E4A5-744C-8AA1-B9824F9A9F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5484D5-1142-0040-8C75-226FA9616E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7514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328DB65-785B-4A16-8D5D-ECB875C0104D}"/>
              </a:ext>
            </a:extLst>
          </p:cNvPr>
          <p:cNvSpPr/>
          <p:nvPr/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rgbClr val="505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A43F5E-28C6-480E-A4F8-8C595CC043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7171" y="803705"/>
            <a:ext cx="4455761" cy="3034857"/>
          </a:xfrm>
        </p:spPr>
        <p:txBody>
          <a:bodyPr anchor="b">
            <a:normAutofit/>
          </a:bodyPr>
          <a:lstStyle/>
          <a:p>
            <a:pPr algn="r"/>
            <a:r>
              <a:rPr lang="en-US" dirty="0">
                <a:solidFill>
                  <a:srgbClr val="FFFFFF"/>
                </a:solidFill>
              </a:rPr>
              <a:t>NARA:</a:t>
            </a:r>
            <a:br>
              <a:rPr lang="en-US" sz="5400" dirty="0">
                <a:solidFill>
                  <a:srgbClr val="FFFFFF"/>
                </a:solidFill>
              </a:rPr>
            </a:br>
            <a:r>
              <a:rPr lang="en-US" sz="3600" dirty="0">
                <a:solidFill>
                  <a:srgbClr val="FFFFFF"/>
                </a:solidFill>
              </a:rPr>
              <a:t>News Articles Recommender and Analyzer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E9A30BF-B783-4E5F-B1AB-6673475DB9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8921" y="4013165"/>
            <a:ext cx="4204012" cy="2205732"/>
          </a:xfrm>
        </p:spPr>
        <p:txBody>
          <a:bodyPr anchor="t">
            <a:normAutofit/>
          </a:bodyPr>
          <a:lstStyle/>
          <a:p>
            <a:pPr algn="r"/>
            <a:r>
              <a:rPr lang="en-US" sz="1800" dirty="0">
                <a:solidFill>
                  <a:srgbClr val="FFFFFF"/>
                </a:solidFill>
              </a:rPr>
              <a:t>Ryan Bae</a:t>
            </a:r>
          </a:p>
          <a:p>
            <a:pPr algn="r"/>
            <a:r>
              <a:rPr lang="en-US" sz="1800" dirty="0">
                <a:solidFill>
                  <a:srgbClr val="FFFFFF"/>
                </a:solidFill>
              </a:rPr>
              <a:t>Crystal Ding</a:t>
            </a:r>
          </a:p>
          <a:p>
            <a:pPr algn="r"/>
            <a:r>
              <a:rPr lang="en-US" sz="1800" dirty="0">
                <a:solidFill>
                  <a:srgbClr val="FFFFFF"/>
                </a:solidFill>
              </a:rPr>
              <a:t>Charles Duze</a:t>
            </a:r>
          </a:p>
          <a:p>
            <a:pPr algn="r"/>
            <a:r>
              <a:rPr lang="en-US" sz="1800" dirty="0">
                <a:solidFill>
                  <a:srgbClr val="FFFFFF"/>
                </a:solidFill>
              </a:rPr>
              <a:t>Mohammed </a:t>
            </a:r>
            <a:r>
              <a:rPr lang="en-US" sz="1800" dirty="0" err="1">
                <a:solidFill>
                  <a:srgbClr val="FFFFFF"/>
                </a:solidFill>
              </a:rPr>
              <a:t>Helal</a:t>
            </a:r>
            <a:endParaRPr lang="en-US" sz="1800" dirty="0">
              <a:solidFill>
                <a:srgbClr val="FFFFFF"/>
              </a:solidFill>
            </a:endParaRPr>
          </a:p>
          <a:p>
            <a:pPr algn="r"/>
            <a:r>
              <a:rPr lang="en-US" sz="1800" dirty="0">
                <a:solidFill>
                  <a:srgbClr val="FFFFFF"/>
                </a:solidFill>
              </a:rPr>
              <a:t>Paul Wright</a:t>
            </a:r>
          </a:p>
          <a:p>
            <a:pPr algn="r"/>
            <a:endParaRPr lang="en-US" sz="1800" dirty="0">
              <a:solidFill>
                <a:srgbClr val="FFFFFF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79495A-7FB0-4DDD-8F5F-937CE54E843D}"/>
              </a:ext>
            </a:extLst>
          </p:cNvPr>
          <p:cNvSpPr txBox="1"/>
          <p:nvPr/>
        </p:nvSpPr>
        <p:spPr>
          <a:xfrm>
            <a:off x="7657938" y="6021707"/>
            <a:ext cx="2479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Team: </a:t>
            </a:r>
            <a:r>
              <a:rPr lang="en-US" b="1" dirty="0" err="1"/>
              <a:t>WeReadTheNews</a:t>
            </a:r>
            <a:endParaRPr lang="en-US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047842A-1754-484A-A4D6-C630AB6C8D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3454" y="270552"/>
            <a:ext cx="4348047" cy="5566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750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 1: Preprocessor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4C3FE8-4569-4E34-B3FA-7FE60379CC18}"/>
              </a:ext>
            </a:extLst>
          </p:cNvPr>
          <p:cNvSpPr txBox="1">
            <a:spLocks/>
          </p:cNvSpPr>
          <p:nvPr/>
        </p:nvSpPr>
        <p:spPr>
          <a:xfrm>
            <a:off x="838200" y="1280197"/>
            <a:ext cx="10515600" cy="454000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Wrapper around </a:t>
            </a:r>
            <a:r>
              <a:rPr lang="en-US" dirty="0" err="1"/>
              <a:t>scikit-learn’s</a:t>
            </a:r>
            <a:r>
              <a:rPr lang="en-US" dirty="0"/>
              <a:t> </a:t>
            </a:r>
            <a:r>
              <a:rPr lang="en-US" i="1" dirty="0" err="1"/>
              <a:t>CountVectorizer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max_features</a:t>
            </a:r>
            <a:r>
              <a:rPr lang="en-US" dirty="0"/>
              <a:t>: maximum vocabulary.</a:t>
            </a:r>
          </a:p>
          <a:p>
            <a:pPr lvl="1"/>
            <a:r>
              <a:rPr lang="en-US" dirty="0" err="1"/>
              <a:t>min_df</a:t>
            </a:r>
            <a:r>
              <a:rPr lang="en-US" dirty="0"/>
              <a:t>: min number of words (if int) or min proportion (float).</a:t>
            </a:r>
          </a:p>
          <a:p>
            <a:pPr lvl="1"/>
            <a:endParaRPr lang="en-US" dirty="0"/>
          </a:p>
          <a:p>
            <a:r>
              <a:rPr lang="en-US" dirty="0"/>
              <a:t>Class implements .fit() &amp; .transform().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3F38CF-B186-4304-8B7F-426F1B53EC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7512" y="4350785"/>
            <a:ext cx="6276975" cy="165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821448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 1: Preprocessor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4C3FE8-4569-4E34-B3FA-7FE60379CC18}"/>
              </a:ext>
            </a:extLst>
          </p:cNvPr>
          <p:cNvSpPr txBox="1">
            <a:spLocks/>
          </p:cNvSpPr>
          <p:nvPr/>
        </p:nvSpPr>
        <p:spPr>
          <a:xfrm>
            <a:off x="838200" y="1280197"/>
            <a:ext cx="10515600" cy="454000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“</a:t>
            </a:r>
            <a:r>
              <a:rPr lang="en-US" dirty="0" err="1"/>
              <a:t>transform_article</a:t>
            </a:r>
            <a:r>
              <a:rPr lang="en-US" dirty="0"/>
              <a:t>” cleaning process:</a:t>
            </a:r>
          </a:p>
          <a:p>
            <a:pPr lvl="1"/>
            <a:r>
              <a:rPr lang="en-US" dirty="0"/>
              <a:t>Convert to lowercase.</a:t>
            </a:r>
          </a:p>
          <a:p>
            <a:pPr lvl="1"/>
            <a:r>
              <a:rPr lang="en-US" dirty="0"/>
              <a:t>Remove numbers and punctuation.</a:t>
            </a:r>
          </a:p>
          <a:p>
            <a:pPr lvl="1"/>
            <a:r>
              <a:rPr lang="en-US" dirty="0"/>
              <a:t>Remove </a:t>
            </a:r>
            <a:r>
              <a:rPr lang="en-US" dirty="0" err="1"/>
              <a:t>stopwords</a:t>
            </a:r>
            <a:r>
              <a:rPr lang="en-US" dirty="0"/>
              <a:t> (and, the, but, etc.).</a:t>
            </a:r>
          </a:p>
          <a:p>
            <a:pPr lvl="1"/>
            <a:r>
              <a:rPr lang="en-US" dirty="0"/>
              <a:t>Lemmatize (coming -&gt; come).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Luckily, we don’t have to deal with typos.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7967968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 1: Preprocessor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4C3FE8-4569-4E34-B3FA-7FE60379CC18}"/>
              </a:ext>
            </a:extLst>
          </p:cNvPr>
          <p:cNvSpPr txBox="1">
            <a:spLocks/>
          </p:cNvSpPr>
          <p:nvPr/>
        </p:nvSpPr>
        <p:spPr>
          <a:xfrm>
            <a:off x="838200" y="1280197"/>
            <a:ext cx="10515600" cy="454000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C3E634-F1BD-449E-B14E-68C15FA775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4202" y="1037797"/>
            <a:ext cx="5523596" cy="5445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66821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 2: Topic Modeler (Ryan)</a:t>
            </a:r>
          </a:p>
        </p:txBody>
      </p:sp>
      <p:pic>
        <p:nvPicPr>
          <p:cNvPr id="3" name="Picture 4" descr="https://documents.lucidchart.com/documents/23376bd9-f9e5-4701-a3f4-4e29962711b5/pages/0_0?a=685&amp;x=175&amp;y=1091&amp;w=986&amp;h=261&amp;store=1&amp;accept=image%2F*&amp;auth=LCA%20a9b2f0ff6efb7f86186b166f6b7249b2cff56fbd-ts%3D1527574179">
            <a:extLst>
              <a:ext uri="{FF2B5EF4-FFF2-40B4-BE49-F238E27FC236}">
                <a16:creationId xmlns:a16="http://schemas.microsoft.com/office/drawing/2014/main" id="{1CC023C0-4A31-44AA-9B1F-D22A368379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6513" y="1096408"/>
            <a:ext cx="7038975" cy="186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A576438-B557-40B0-B234-167BA5C7A67D}"/>
              </a:ext>
            </a:extLst>
          </p:cNvPr>
          <p:cNvSpPr txBox="1"/>
          <p:nvPr/>
        </p:nvSpPr>
        <p:spPr>
          <a:xfrm>
            <a:off x="407624" y="1641513"/>
            <a:ext cx="18949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Model Building Process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518B63-4DFC-4490-AFBE-576AE76D09E5}"/>
              </a:ext>
            </a:extLst>
          </p:cNvPr>
          <p:cNvSpPr txBox="1"/>
          <p:nvPr/>
        </p:nvSpPr>
        <p:spPr>
          <a:xfrm>
            <a:off x="407623" y="4438885"/>
            <a:ext cx="18949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User Query Process</a:t>
            </a:r>
          </a:p>
        </p:txBody>
      </p:sp>
      <p:pic>
        <p:nvPicPr>
          <p:cNvPr id="6" name="Picture 6" descr="https://documents.lucidchart.com/documents/23376bd9-f9e5-4701-a3f4-4e29962711b5/pages/0_0?a=685&amp;x=124&amp;y=744&amp;w=1232&amp;h=358&amp;store=1&amp;accept=image%2F*&amp;auth=LCA%206931e1133aabae49092306c7331dc90e483c837a-ts%3D1527574179">
            <a:extLst>
              <a:ext uri="{FF2B5EF4-FFF2-40B4-BE49-F238E27FC236}">
                <a16:creationId xmlns:a16="http://schemas.microsoft.com/office/drawing/2014/main" id="{D37783D0-EE9C-4D26-AF51-A745001734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3230" y="3485700"/>
            <a:ext cx="8801100" cy="255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4D77243-3B9B-4F1C-9827-DED9F0CCD7B8}"/>
              </a:ext>
            </a:extLst>
          </p:cNvPr>
          <p:cNvSpPr txBox="1"/>
          <p:nvPr/>
        </p:nvSpPr>
        <p:spPr>
          <a:xfrm>
            <a:off x="10306275" y="4434307"/>
            <a:ext cx="16176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 Recommender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5BFADC-5994-44E2-B7C3-2C2B87ED2E5F}"/>
              </a:ext>
            </a:extLst>
          </p:cNvPr>
          <p:cNvSpPr txBox="1"/>
          <p:nvPr/>
        </p:nvSpPr>
        <p:spPr>
          <a:xfrm>
            <a:off x="9615488" y="1211855"/>
            <a:ext cx="24259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solidFill>
                  <a:schemeClr val="accent1"/>
                </a:solidFill>
              </a:rPr>
              <a:t>Interpretable, high level topics, used for topic tags in UI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32A721-92C0-4C00-B0A1-EC5E5361B66F}"/>
              </a:ext>
            </a:extLst>
          </p:cNvPr>
          <p:cNvSpPr txBox="1"/>
          <p:nvPr/>
        </p:nvSpPr>
        <p:spPr>
          <a:xfrm>
            <a:off x="9601199" y="2210692"/>
            <a:ext cx="22658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solidFill>
                  <a:schemeClr val="accent2"/>
                </a:solidFill>
              </a:rPr>
              <a:t>Low level topics, used for recommender system</a:t>
            </a:r>
          </a:p>
        </p:txBody>
      </p:sp>
    </p:spTree>
    <p:extLst>
      <p:ext uri="{BB962C8B-B14F-4D97-AF65-F5344CB8AC3E}">
        <p14:creationId xmlns:p14="http://schemas.microsoft.com/office/powerpoint/2010/main" val="384865510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 3: Recommender (Crystal)</a:t>
            </a:r>
          </a:p>
        </p:txBody>
      </p:sp>
    </p:spTree>
    <p:extLst>
      <p:ext uri="{BB962C8B-B14F-4D97-AF65-F5344CB8AC3E}">
        <p14:creationId xmlns:p14="http://schemas.microsoft.com/office/powerpoint/2010/main" val="716948892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 4: Sentiment Analyzer (Charles)</a:t>
            </a:r>
          </a:p>
        </p:txBody>
      </p:sp>
    </p:spTree>
    <p:extLst>
      <p:ext uri="{BB962C8B-B14F-4D97-AF65-F5344CB8AC3E}">
        <p14:creationId xmlns:p14="http://schemas.microsoft.com/office/powerpoint/2010/main" val="278324565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D8485-8D87-7944-8EC0-6B992B9C4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614BC7-F88E-854F-A078-E006F32764E1}"/>
              </a:ext>
            </a:extLst>
          </p:cNvPr>
          <p:cNvSpPr txBox="1">
            <a:spLocks/>
          </p:cNvSpPr>
          <p:nvPr/>
        </p:nvSpPr>
        <p:spPr>
          <a:xfrm>
            <a:off x="268081" y="939452"/>
            <a:ext cx="11085720" cy="533608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Website here for the demo</a:t>
            </a:r>
          </a:p>
          <a:p>
            <a:endParaRPr lang="en-US" sz="3200" dirty="0"/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895162162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Encountered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614BC7-F88E-854F-A078-E006F32764E1}"/>
              </a:ext>
            </a:extLst>
          </p:cNvPr>
          <p:cNvSpPr txBox="1">
            <a:spLocks/>
          </p:cNvSpPr>
          <p:nvPr/>
        </p:nvSpPr>
        <p:spPr>
          <a:xfrm>
            <a:off x="268081" y="939452"/>
            <a:ext cx="11085720" cy="533608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Dataset and model storage</a:t>
            </a:r>
          </a:p>
          <a:p>
            <a:pPr lvl="1"/>
            <a:r>
              <a:rPr lang="en-US" dirty="0"/>
              <a:t>Had to create build scripts to build models locally</a:t>
            </a:r>
          </a:p>
          <a:p>
            <a:r>
              <a:rPr lang="en-US" sz="3200" dirty="0"/>
              <a:t>Model tuning</a:t>
            </a:r>
          </a:p>
          <a:p>
            <a:pPr lvl="1"/>
            <a:r>
              <a:rPr lang="en-US" dirty="0"/>
              <a:t>Included extra stop words and deleted bad articles</a:t>
            </a:r>
          </a:p>
          <a:p>
            <a:pPr lvl="1"/>
            <a:r>
              <a:rPr lang="en-US" dirty="0"/>
              <a:t>NY Times seed words were time period sensitive, so had to get topic words over longer time scale</a:t>
            </a:r>
          </a:p>
          <a:p>
            <a:pPr lvl="1"/>
            <a:r>
              <a:rPr lang="en-US" dirty="0"/>
              <a:t>Number of topics for the LDA models had to be tuned manually</a:t>
            </a:r>
          </a:p>
          <a:p>
            <a:r>
              <a:rPr lang="en-US" sz="3200" dirty="0"/>
              <a:t>Interpretability</a:t>
            </a:r>
          </a:p>
          <a:p>
            <a:pPr lvl="1"/>
            <a:r>
              <a:rPr lang="en-US" dirty="0"/>
              <a:t>Not all LDA topics were interpretable</a:t>
            </a:r>
          </a:p>
          <a:p>
            <a:pPr lvl="1"/>
            <a:r>
              <a:rPr lang="en-US" dirty="0"/>
              <a:t>Divided topic modeling into guided topics and unguided topics </a:t>
            </a:r>
          </a:p>
          <a:p>
            <a:endParaRPr lang="en-US" sz="3200" dirty="0"/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74835956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6724F33-00E9-41D9-AD0E-C4D0B3DD7D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9407" y="557551"/>
            <a:ext cx="6692593" cy="63004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832AE9A-4189-544C-BFA8-D4CCD669F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614BC7-F88E-854F-A078-E006F32764E1}"/>
              </a:ext>
            </a:extLst>
          </p:cNvPr>
          <p:cNvSpPr txBox="1">
            <a:spLocks/>
          </p:cNvSpPr>
          <p:nvPr/>
        </p:nvSpPr>
        <p:spPr>
          <a:xfrm>
            <a:off x="268081" y="939451"/>
            <a:ext cx="5231326" cy="5281239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Improve recommender system</a:t>
            </a:r>
          </a:p>
          <a:p>
            <a:pPr lvl="1"/>
            <a:r>
              <a:rPr lang="en-US" dirty="0"/>
              <a:t>Add additional non-topic related features in the recommendation system</a:t>
            </a:r>
          </a:p>
          <a:p>
            <a:pPr lvl="1"/>
            <a:r>
              <a:rPr lang="en-US" dirty="0"/>
              <a:t>Further optimize </a:t>
            </a:r>
            <a:r>
              <a:rPr lang="en-US" dirty="0" err="1"/>
              <a:t>hyperparamters</a:t>
            </a:r>
            <a:r>
              <a:rPr lang="en-US" dirty="0"/>
              <a:t> to the LDA models</a:t>
            </a:r>
          </a:p>
          <a:p>
            <a:r>
              <a:rPr lang="en-US" sz="3200" dirty="0"/>
              <a:t>Corpus-wide visualizations for data exploration</a:t>
            </a:r>
          </a:p>
          <a:p>
            <a:r>
              <a:rPr lang="en-US" sz="3200" dirty="0"/>
              <a:t>UI Prettification</a:t>
            </a:r>
          </a:p>
          <a:p>
            <a:endParaRPr lang="en-US" sz="3200" dirty="0"/>
          </a:p>
          <a:p>
            <a:endParaRPr lang="en-US" sz="3200" dirty="0"/>
          </a:p>
          <a:p>
            <a:endParaRPr lang="en-US" dirty="0"/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503719038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01CAB9E-6EDB-4341-B6E6-24DB734133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877"/>
          <a:stretch/>
        </p:blipFill>
        <p:spPr>
          <a:xfrm>
            <a:off x="2215764" y="1459520"/>
            <a:ext cx="7760467" cy="533656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62F4AA1-3EB0-45CA-9B06-6B567A20C3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080" y="61914"/>
            <a:ext cx="11655840" cy="43452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D2589D-4760-4546-81D9-D404D65D516A}"/>
              </a:ext>
            </a:extLst>
          </p:cNvPr>
          <p:cNvSpPr txBox="1"/>
          <p:nvPr/>
        </p:nvSpPr>
        <p:spPr>
          <a:xfrm>
            <a:off x="3242630" y="690079"/>
            <a:ext cx="570673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/>
              <a:t>Questions?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2416703053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B5ED8-7DDB-6E41-8F8B-44BE3DED3E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6614BC7-F88E-854F-A078-E006F32764E1}"/>
              </a:ext>
            </a:extLst>
          </p:cNvPr>
          <p:cNvSpPr txBox="1">
            <a:spLocks/>
          </p:cNvSpPr>
          <p:nvPr/>
        </p:nvSpPr>
        <p:spPr>
          <a:xfrm>
            <a:off x="585570" y="939452"/>
            <a:ext cx="11085720" cy="533608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dirty="0">
                <a:solidFill>
                  <a:srgbClr val="FF0000"/>
                </a:solidFill>
              </a:rPr>
              <a:t>Current search engines only take keywords, but we want to find similar articles based on a reference article!</a:t>
            </a:r>
          </a:p>
          <a:p>
            <a:pPr marL="0" indent="0" algn="ctr">
              <a:buNone/>
            </a:pPr>
            <a:endParaRPr lang="en-US" sz="32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sz="3200" dirty="0"/>
              <a:t>				    OUR LOGO HERE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710" y="4060465"/>
            <a:ext cx="2954166" cy="196944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6169" y="4458296"/>
            <a:ext cx="2698578" cy="10929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40541E8-6170-4CCB-BA64-59B358004B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8620" y="3983351"/>
            <a:ext cx="3524250" cy="2181225"/>
          </a:xfrm>
          <a:prstGeom prst="rect">
            <a:avLst/>
          </a:prstGeom>
        </p:spPr>
      </p:pic>
      <p:sp>
        <p:nvSpPr>
          <p:cNvPr id="17" name="Multiplication Sign 16">
            <a:extLst>
              <a:ext uri="{FF2B5EF4-FFF2-40B4-BE49-F238E27FC236}">
                <a16:creationId xmlns:a16="http://schemas.microsoft.com/office/drawing/2014/main" id="{CD859DEB-5F65-4FE2-9C96-1DD5E15FF317}"/>
              </a:ext>
            </a:extLst>
          </p:cNvPr>
          <p:cNvSpPr/>
          <p:nvPr/>
        </p:nvSpPr>
        <p:spPr>
          <a:xfrm>
            <a:off x="202336" y="4003783"/>
            <a:ext cx="3602985" cy="2181225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Multiplication Sign 17">
            <a:extLst>
              <a:ext uri="{FF2B5EF4-FFF2-40B4-BE49-F238E27FC236}">
                <a16:creationId xmlns:a16="http://schemas.microsoft.com/office/drawing/2014/main" id="{6C006F69-2993-4202-9F5A-34F70619627A}"/>
              </a:ext>
            </a:extLst>
          </p:cNvPr>
          <p:cNvSpPr/>
          <p:nvPr/>
        </p:nvSpPr>
        <p:spPr>
          <a:xfrm>
            <a:off x="4326937" y="3954574"/>
            <a:ext cx="3602985" cy="2181225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Multiplication Sign 18">
            <a:extLst>
              <a:ext uri="{FF2B5EF4-FFF2-40B4-BE49-F238E27FC236}">
                <a16:creationId xmlns:a16="http://schemas.microsoft.com/office/drawing/2014/main" id="{9D2A6090-2524-428F-B536-5F9C9D11C6B9}"/>
              </a:ext>
            </a:extLst>
          </p:cNvPr>
          <p:cNvSpPr/>
          <p:nvPr/>
        </p:nvSpPr>
        <p:spPr>
          <a:xfrm>
            <a:off x="8067730" y="3983350"/>
            <a:ext cx="3602985" cy="2181225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94023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9048-0D5E-42BB-952A-048C2B8BB3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Detailed Design (Appendix)</a:t>
            </a:r>
            <a:endParaRPr lang="en-US" sz="1400" dirty="0"/>
          </a:p>
        </p:txBody>
      </p:sp>
      <p:pic>
        <p:nvPicPr>
          <p:cNvPr id="17" name="Picture 1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A74180A5-2905-4815-8C07-0F6CEDCBB5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37" y="1300942"/>
            <a:ext cx="11858030" cy="499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819530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B5ED8-7DDB-6E41-8F8B-44BE3DED3E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6614BC7-F88E-854F-A078-E006F32764E1}"/>
              </a:ext>
            </a:extLst>
          </p:cNvPr>
          <p:cNvSpPr txBox="1">
            <a:spLocks/>
          </p:cNvSpPr>
          <p:nvPr/>
        </p:nvSpPr>
        <p:spPr>
          <a:xfrm>
            <a:off x="268081" y="939452"/>
            <a:ext cx="11085720" cy="533608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NARA does 3 things:</a:t>
            </a:r>
          </a:p>
          <a:p>
            <a:pPr lvl="1"/>
            <a:r>
              <a:rPr lang="en-US" sz="2800" dirty="0"/>
              <a:t>Recommends news articles based on topic relevance</a:t>
            </a:r>
          </a:p>
          <a:p>
            <a:pPr lvl="1"/>
            <a:r>
              <a:rPr lang="en-US" sz="2800" dirty="0"/>
              <a:t>Analyzes sentiment of news articles</a:t>
            </a:r>
          </a:p>
          <a:p>
            <a:pPr lvl="1"/>
            <a:r>
              <a:rPr lang="en-US" sz="2800" dirty="0"/>
              <a:t>Visualizes news articles</a:t>
            </a:r>
          </a:p>
          <a:p>
            <a:pPr lvl="1"/>
            <a:endParaRPr lang="en-US" sz="2800" dirty="0"/>
          </a:p>
          <a:p>
            <a:r>
              <a:rPr lang="en-US" sz="3200" dirty="0"/>
              <a:t>How does it work?</a:t>
            </a:r>
          </a:p>
          <a:p>
            <a:pPr lvl="1"/>
            <a:r>
              <a:rPr lang="en-US" sz="2800" dirty="0"/>
              <a:t>Takes user input query article or keyword/phrases from UI</a:t>
            </a:r>
          </a:p>
          <a:p>
            <a:pPr lvl="1"/>
            <a:r>
              <a:rPr lang="en-US" sz="2800" dirty="0"/>
              <a:t>Recommends relevant articles from corpus using LDA</a:t>
            </a:r>
          </a:p>
          <a:p>
            <a:pPr lvl="1"/>
            <a:r>
              <a:rPr lang="en-US" sz="2800" dirty="0"/>
              <a:t>Lists relevant topics for query article</a:t>
            </a:r>
          </a:p>
          <a:p>
            <a:pPr lvl="1"/>
            <a:r>
              <a:rPr lang="en-US" sz="2800" dirty="0"/>
              <a:t>Presents sentiment analysis based on number of positive/negative/neutral sentences in input</a:t>
            </a:r>
          </a:p>
          <a:p>
            <a:pPr lvl="1"/>
            <a:r>
              <a:rPr lang="en-US" sz="2800" dirty="0"/>
              <a:t>Visualizes query article using word cloud</a:t>
            </a:r>
          </a:p>
          <a:p>
            <a:pPr lvl="1"/>
            <a:endParaRPr lang="en-US" sz="2800" dirty="0"/>
          </a:p>
          <a:p>
            <a:endParaRPr lang="en-US" sz="3200" dirty="0"/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069115304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76365D6-E826-4D85-A60B-A0926C009A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9432" y="2100077"/>
            <a:ext cx="3444173" cy="184223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F134A1-43EF-4349-A2AD-27D89395C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Target Users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614BC7-F88E-854F-A078-E006F32764E1}"/>
              </a:ext>
            </a:extLst>
          </p:cNvPr>
          <p:cNvSpPr txBox="1">
            <a:spLocks/>
          </p:cNvSpPr>
          <p:nvPr/>
        </p:nvSpPr>
        <p:spPr>
          <a:xfrm>
            <a:off x="268081" y="939452"/>
            <a:ext cx="6286955" cy="533608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Researchers</a:t>
            </a:r>
          </a:p>
          <a:p>
            <a:pPr lvl="1"/>
            <a:r>
              <a:rPr lang="en-US" dirty="0"/>
              <a:t>Academics looking for specific news articles for their research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sz="3200" dirty="0"/>
              <a:t>General Public</a:t>
            </a:r>
          </a:p>
          <a:p>
            <a:pPr lvl="1"/>
            <a:r>
              <a:rPr lang="en-US" dirty="0"/>
              <a:t>News enthusiasts looking for similar articles</a:t>
            </a:r>
          </a:p>
          <a:p>
            <a:pPr lvl="1"/>
            <a:r>
              <a:rPr lang="en-US" dirty="0"/>
              <a:t>Users who want sentiment and topic information on an article</a:t>
            </a:r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0B3E72-AA24-4E8C-9F97-BF2F588A43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5036" y="4599334"/>
            <a:ext cx="2648461" cy="18932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F96EED5-B3FD-4DAA-8149-16B0D0B811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2634" y="1882880"/>
            <a:ext cx="3588792" cy="22976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CECCE6A-2581-4100-957F-C224721A42B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2468" t="6953" r="10597" b="23730"/>
          <a:stretch/>
        </p:blipFill>
        <p:spPr>
          <a:xfrm>
            <a:off x="9557736" y="4180550"/>
            <a:ext cx="1779220" cy="2455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69454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7C5DF7B-A1D7-4928-8692-E6DC066CEA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3130" y="2265094"/>
            <a:ext cx="3660790" cy="23278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E0EAB73-EC4F-414F-AB38-0915E0C1F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A8077D-01DD-6246-B6D0-2E7DE592A67B}"/>
              </a:ext>
            </a:extLst>
          </p:cNvPr>
          <p:cNvSpPr txBox="1">
            <a:spLocks/>
          </p:cNvSpPr>
          <p:nvPr/>
        </p:nvSpPr>
        <p:spPr>
          <a:xfrm>
            <a:off x="268080" y="1011433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Main: Kaggle All-the-news dataset</a:t>
            </a:r>
          </a:p>
          <a:p>
            <a:pPr lvl="1"/>
            <a:r>
              <a:rPr lang="en-US" dirty="0"/>
              <a:t>Our news articles corpus</a:t>
            </a:r>
          </a:p>
          <a:p>
            <a:pPr lvl="1"/>
            <a:r>
              <a:rPr lang="en-US" dirty="0"/>
              <a:t>140,000 articles including article title, author, publisher, content and date</a:t>
            </a:r>
          </a:p>
          <a:p>
            <a:pPr lvl="1"/>
            <a:r>
              <a:rPr lang="en-US" dirty="0"/>
              <a:t>Articles from 2015 to 2017 from 15 national US publishers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Secondary: NY Times topic category labels and seed words </a:t>
            </a:r>
          </a:p>
          <a:p>
            <a:pPr lvl="1"/>
            <a:r>
              <a:rPr lang="en-US" dirty="0"/>
              <a:t>News article topics from NY Times</a:t>
            </a:r>
          </a:p>
          <a:p>
            <a:pPr lvl="1"/>
            <a:r>
              <a:rPr lang="en-US" dirty="0"/>
              <a:t>Passed through guided LDA model to produce interpretable topics 		</a:t>
            </a:r>
          </a:p>
          <a:p>
            <a:pPr lvl="1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83686F3-C474-4536-8E44-29921BF1C0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8776" y="2842132"/>
            <a:ext cx="6407314" cy="1173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099500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Components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614BC7-F88E-854F-A078-E006F32764E1}"/>
              </a:ext>
            </a:extLst>
          </p:cNvPr>
          <p:cNvSpPr txBox="1">
            <a:spLocks/>
          </p:cNvSpPr>
          <p:nvPr/>
        </p:nvSpPr>
        <p:spPr>
          <a:xfrm>
            <a:off x="268081" y="3814952"/>
            <a:ext cx="11085720" cy="246058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5 main components</a:t>
            </a:r>
          </a:p>
          <a:p>
            <a:pPr lvl="1"/>
            <a:r>
              <a:rPr lang="en-US" dirty="0"/>
              <a:t>Preprocessor, topic modeler, article recommender, sentiment analyzer/word cloud generator, and UI</a:t>
            </a:r>
          </a:p>
          <a:p>
            <a:pPr lvl="1"/>
            <a:endParaRPr lang="en-US" dirty="0"/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</p:txBody>
      </p:sp>
      <p:pic>
        <p:nvPicPr>
          <p:cNvPr id="1026" name="Picture 2" descr="https://documents.lucidchart.com/documents/23376bd9-f9e5-4701-a3f4-4e29962711b5/pages/0_0?a=214&amp;x=-1&amp;y=243&amp;w=1336&amp;h=374&amp;store=1&amp;accept=image%2F*&amp;auth=LCA%20e90a956c00a3358a5dd7fe6aac385949ff3e5f58-ts%3D1527574179">
            <a:extLst>
              <a:ext uri="{FF2B5EF4-FFF2-40B4-BE49-F238E27FC236}">
                <a16:creationId xmlns:a16="http://schemas.microsoft.com/office/drawing/2014/main" id="{1640830F-81F4-446C-81D4-0629C2C40C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3975" y="1138427"/>
            <a:ext cx="9544050" cy="2676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54CF999-B38B-407E-907B-A899DAC48E2D}"/>
              </a:ext>
            </a:extLst>
          </p:cNvPr>
          <p:cNvSpPr txBox="1"/>
          <p:nvPr/>
        </p:nvSpPr>
        <p:spPr>
          <a:xfrm>
            <a:off x="3459297" y="848299"/>
            <a:ext cx="49135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NARA Simplified Workflow</a:t>
            </a:r>
          </a:p>
        </p:txBody>
      </p:sp>
    </p:spTree>
    <p:extLst>
      <p:ext uri="{BB962C8B-B14F-4D97-AF65-F5344CB8AC3E}">
        <p14:creationId xmlns:p14="http://schemas.microsoft.com/office/powerpoint/2010/main" val="1415042592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F134A1-43EF-4349-A2AD-27D89395C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Interface (Paul)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614BC7-F88E-854F-A078-E006F32764E1}"/>
              </a:ext>
            </a:extLst>
          </p:cNvPr>
          <p:cNvSpPr txBox="1">
            <a:spLocks/>
          </p:cNvSpPr>
          <p:nvPr/>
        </p:nvSpPr>
        <p:spPr>
          <a:xfrm>
            <a:off x="268081" y="939452"/>
            <a:ext cx="11085720" cy="533608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UI picture and info here</a:t>
            </a:r>
            <a:endParaRPr lang="en-US" dirty="0"/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537571588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Git</a:t>
            </a:r>
            <a:r>
              <a:rPr lang="en-US" dirty="0"/>
              <a:t> Repo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614BC7-F88E-854F-A078-E006F32764E1}"/>
              </a:ext>
            </a:extLst>
          </p:cNvPr>
          <p:cNvSpPr txBox="1">
            <a:spLocks/>
          </p:cNvSpPr>
          <p:nvPr/>
        </p:nvSpPr>
        <p:spPr>
          <a:xfrm>
            <a:off x="268081" y="939452"/>
            <a:ext cx="11085720" cy="533608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Repo structure tree here</a:t>
            </a:r>
            <a:endParaRPr lang="en-US" dirty="0"/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700170963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 1: Preprocessor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4C3FE8-4569-4E34-B3FA-7FE60379CC18}"/>
              </a:ext>
            </a:extLst>
          </p:cNvPr>
          <p:cNvSpPr txBox="1">
            <a:spLocks/>
          </p:cNvSpPr>
          <p:nvPr/>
        </p:nvSpPr>
        <p:spPr>
          <a:xfrm>
            <a:off x="838200" y="1280197"/>
            <a:ext cx="10515600" cy="454000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Preprocessor needs to:</a:t>
            </a:r>
          </a:p>
          <a:p>
            <a:endParaRPr lang="en-US" dirty="0"/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Clean data.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Filter words.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Return document-term-matrix for topic-modeler.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Transform new articles.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8822137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195</TotalTime>
  <Words>523</Words>
  <Application>Microsoft Office PowerPoint</Application>
  <PresentationFormat>Widescreen</PresentationFormat>
  <Paragraphs>114</Paragraphs>
  <Slides>20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Calibri</vt:lpstr>
      <vt:lpstr>Calibri Light</vt:lpstr>
      <vt:lpstr>MV Boli</vt:lpstr>
      <vt:lpstr>Segoe UI</vt:lpstr>
      <vt:lpstr>Office Theme</vt:lpstr>
      <vt:lpstr>NARA: News Articles Recommender and Analyzer</vt:lpstr>
      <vt:lpstr>Problem Statement</vt:lpstr>
      <vt:lpstr>Background</vt:lpstr>
      <vt:lpstr>Target Users</vt:lpstr>
      <vt:lpstr>Data Sources</vt:lpstr>
      <vt:lpstr>Components Structure</vt:lpstr>
      <vt:lpstr>User Interface (Paul)</vt:lpstr>
      <vt:lpstr>Git Repo Structure</vt:lpstr>
      <vt:lpstr>Component 1: Preprocessor</vt:lpstr>
      <vt:lpstr>Component 1: Preprocessor</vt:lpstr>
      <vt:lpstr>Component 1: Preprocessor </vt:lpstr>
      <vt:lpstr>Component 1: Preprocessor </vt:lpstr>
      <vt:lpstr>Component 2: Topic Modeler (Ryan)</vt:lpstr>
      <vt:lpstr>Component 3: Recommender (Crystal)</vt:lpstr>
      <vt:lpstr>Component 4: Sentiment Analyzer (Charles)</vt:lpstr>
      <vt:lpstr>Demo</vt:lpstr>
      <vt:lpstr>Problems Encountered</vt:lpstr>
      <vt:lpstr>Future Work</vt:lpstr>
      <vt:lpstr>PowerPoint Presentation</vt:lpstr>
      <vt:lpstr>Detailed Design (Appendix)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News Article NLP Analyzer</dc:title>
  <dc:creator>Yumeng Ding</dc:creator>
  <cp:lastModifiedBy>Mohammed Helal</cp:lastModifiedBy>
  <cp:revision>43</cp:revision>
  <dcterms:created xsi:type="dcterms:W3CDTF">2018-05-27T21:03:01Z</dcterms:created>
  <dcterms:modified xsi:type="dcterms:W3CDTF">2018-05-29T17:43:36Z</dcterms:modified>
</cp:coreProperties>
</file>